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303" r:id="rId2"/>
    <p:sldId id="434" r:id="rId3"/>
    <p:sldId id="432" r:id="rId4"/>
    <p:sldId id="431" r:id="rId5"/>
    <p:sldId id="429" r:id="rId6"/>
    <p:sldId id="430" r:id="rId7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nchard, Jeremiah J" initials="BJJ" lastIdx="1" clrIdx="0">
    <p:extLst>
      <p:ext uri="{19B8F6BF-5375-455C-9EA6-DF929625EA0E}">
        <p15:presenceInfo xmlns:p15="http://schemas.microsoft.com/office/powerpoint/2012/main" userId="Blanchard, Jeremiah 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00CC00"/>
    <a:srgbClr val="00FFFF"/>
    <a:srgbClr val="FF00FF"/>
    <a:srgbClr val="00FF00"/>
    <a:srgbClr val="404040"/>
    <a:srgbClr val="000000"/>
    <a:srgbClr val="006600"/>
    <a:srgbClr val="568ABA"/>
    <a:srgbClr val="CBD0DE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193008-A311-4001-9AF0-178641D0EF6A}" v="49" dt="2019-05-28T21:07:23.63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75" autoAdjust="0"/>
    <p:restoredTop sz="82767" autoAdjust="0"/>
  </p:normalViewPr>
  <p:slideViewPr>
    <p:cSldViewPr snapToGrid="0" snapToObjects="1">
      <p:cViewPr varScale="1">
        <p:scale>
          <a:sx n="124" d="100"/>
          <a:sy n="124" d="100"/>
        </p:scale>
        <p:origin x="822" y="1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42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5/15/2021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5/15/2021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10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min</a:t>
            </a:r>
          </a:p>
          <a:p>
            <a:endParaRPr lang="en-US" dirty="0"/>
          </a:p>
          <a:p>
            <a:r>
              <a:rPr lang="en-US" dirty="0"/>
              <a:t>Second run: </a:t>
            </a:r>
            <a:r>
              <a:rPr lang="en-US"/>
              <a:t>first two, 9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80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575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Dictionaries are mutable.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14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547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8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8574644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92150" y="1475176"/>
            <a:ext cx="7734300" cy="325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620803"/>
            <a:ext cx="8564088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3B4BD7A-95A1-4B44-AF40-6512C5E8C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150" y="1869547"/>
            <a:ext cx="7727950" cy="2810403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 algn="ctr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CA7A9-87DA-49F1-BB22-886C16845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871" y="231079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308" y="231079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871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308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0038F20-CC9D-405A-AFBF-E8F86C9F51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300D9-494A-0247-AA2A-551E518BA0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9" y="1524"/>
            <a:ext cx="914129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0"/>
          <a:srcRect t="-5" b="85"/>
          <a:stretch/>
        </p:blipFill>
        <p:spPr>
          <a:xfrm>
            <a:off x="0" y="0"/>
            <a:ext cx="9144000" cy="513892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8625F-7634-4AF9-A34D-3493E8C02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F6298-3495-4A05-8EAC-0E99A861C3D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bg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1298" y="1603022"/>
            <a:ext cx="8272702" cy="808067"/>
          </a:xfrm>
        </p:spPr>
        <p:txBody>
          <a:bodyPr/>
          <a:lstStyle/>
          <a:p>
            <a:r>
              <a:rPr lang="en-US" dirty="0"/>
              <a:t>Encoding, Hashing, &amp; Loops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871300" y="2310030"/>
            <a:ext cx="7038666" cy="656892"/>
          </a:xfrm>
        </p:spPr>
        <p:txBody>
          <a:bodyPr/>
          <a:lstStyle/>
          <a:p>
            <a:r>
              <a:rPr lang="en-US" dirty="0"/>
              <a:t>Data Manipulation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76F0E1E-83DE-41D2-A9CD-5510D4D1E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5444" y="2411089"/>
            <a:ext cx="3012848" cy="180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56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2DCFF-BFAC-44CE-9182-8481D4671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7339" y="1209241"/>
            <a:ext cx="9144000" cy="41294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Python uses UTF-8 encoding by default and supports several others: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4AC359-95B1-4AC8-8890-3CD84D6A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522797"/>
            <a:ext cx="8555870" cy="669459"/>
          </a:xfrm>
        </p:spPr>
        <p:txBody>
          <a:bodyPr/>
          <a:lstStyle/>
          <a:p>
            <a:pPr algn="ctr"/>
            <a:r>
              <a:rPr lang="en-US" dirty="0"/>
              <a:t>String Encoding / Decoding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8121FD-2E9C-4AA3-82C0-504FC0FA0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6" name="Content Placeholder 1">
            <a:extLst>
              <a:ext uri="{FF2B5EF4-FFF2-40B4-BE49-F238E27FC236}">
                <a16:creationId xmlns:a16="http://schemas.microsoft.com/office/drawing/2014/main" id="{59918C80-C3EE-446D-8E4C-4B0FDE29098E}"/>
              </a:ext>
            </a:extLst>
          </p:cNvPr>
          <p:cNvSpPr txBox="1">
            <a:spLocks/>
          </p:cNvSpPr>
          <p:nvPr/>
        </p:nvSpPr>
        <p:spPr bwMode="auto">
          <a:xfrm>
            <a:off x="1636750" y="4313516"/>
            <a:ext cx="6213879" cy="412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Remember: not all encodings support all code points!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E15877-7855-40BA-89A0-B4D92A6854B6}"/>
              </a:ext>
            </a:extLst>
          </p:cNvPr>
          <p:cNvSpPr txBox="1"/>
          <p:nvPr/>
        </p:nvSpPr>
        <p:spPr>
          <a:xfrm>
            <a:off x="2207544" y="1630479"/>
            <a:ext cx="5072293" cy="138499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dog_bytes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"Doggo: 🐶🐩🐕"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.encode(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"utf8"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dog_bytes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dog_bytes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[7:8],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dog_bytes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[7],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sep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", 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dog_pics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dog_bytes.decode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"utf8"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dog_pics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[8])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dog_bytes.encode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"utf7"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dog_bytes.encode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"ascii"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7EC5F1-2058-4F9A-9858-933423AABB95}"/>
              </a:ext>
            </a:extLst>
          </p:cNvPr>
          <p:cNvSpPr txBox="1"/>
          <p:nvPr/>
        </p:nvSpPr>
        <p:spPr>
          <a:xfrm>
            <a:off x="2207544" y="3110544"/>
            <a:ext cx="5072293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b'Doggo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\xf0\x9f\x90\xb6\xf0\x9f\x90\xa9\xf0\x9f\x90\x95'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b'\xf0', 240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🐩</a:t>
            </a: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b'Doggo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+2D3cNtg93CnYPdwV-'</a:t>
            </a:r>
          </a:p>
          <a:p>
            <a:r>
              <a:rPr lang="en-US" sz="1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UnicodeEncodeError</a:t>
            </a:r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 'ascii' codec can't encode characters in position 0-2: ordinal not in range(128)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6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D27C81-0F78-4773-928A-BE663A580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1064085"/>
            <a:ext cx="8564088" cy="49485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Python sets are unordered and contain no duplicates.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0929B7-CCFC-4041-A0D0-2D9E4D260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5" y="451508"/>
            <a:ext cx="8496235" cy="592512"/>
          </a:xfrm>
        </p:spPr>
        <p:txBody>
          <a:bodyPr/>
          <a:lstStyle/>
          <a:p>
            <a:pPr algn="ctr"/>
            <a:r>
              <a:rPr lang="en-US" dirty="0"/>
              <a:t>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950BE-643B-4E4A-9DDC-1A0F5C3E75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0F66B7-DEAE-406B-8E9D-15EE539713C4}"/>
              </a:ext>
            </a:extLst>
          </p:cNvPr>
          <p:cNvSpPr txBox="1"/>
          <p:nvPr/>
        </p:nvSpPr>
        <p:spPr>
          <a:xfrm>
            <a:off x="2081247" y="1640911"/>
            <a:ext cx="4991610" cy="175432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cool_kids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{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'Cheryl'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'Fox'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} </a:t>
            </a:r>
            <a:r>
              <a:rPr lang="en-US" sz="1200" dirty="0">
                <a:solidFill>
                  <a:schemeClr val="accent5"/>
                </a:solidFill>
                <a:latin typeface="Consolas" panose="020B0609020204030204" pitchFamily="49" charset="0"/>
              </a:rPr>
              <a:t>#</a:t>
            </a:r>
            <a:r>
              <a:rPr lang="en-US" sz="1200" dirty="0">
                <a:solidFill>
                  <a:schemeClr val="accent4"/>
                </a:solidFill>
                <a:latin typeface="Consolas" panose="020B0609020204030204" pitchFamily="49" charset="0"/>
              </a:rPr>
              <a:t> Note – any quote will do!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cool_kids.add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"Pete"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"Cool kids:"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cool_kids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cool_kids.update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({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"Lisha"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}) </a:t>
            </a:r>
            <a:r>
              <a:rPr lang="en-US" sz="1200" dirty="0">
                <a:solidFill>
                  <a:schemeClr val="accent5"/>
                </a:solidFill>
                <a:latin typeface="Consolas" panose="020B0609020204030204" pitchFamily="49" charset="0"/>
              </a:rPr>
              <a:t>#</a:t>
            </a:r>
            <a:r>
              <a:rPr lang="en-US" sz="1200" dirty="0">
                <a:solidFill>
                  <a:schemeClr val="accent4"/>
                </a:solidFill>
                <a:latin typeface="Consolas" panose="020B0609020204030204" pitchFamily="49" charset="0"/>
              </a:rPr>
              <a:t> See also union()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"Cool kids:"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 - 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.join(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cool_kids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cool_kids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frozenset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cool_kids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cool_kids.add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("Jeremiah")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"Cool kids:"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", 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.join(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cool_kids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132156-97B0-4B3A-869E-183C0294AEB8}"/>
              </a:ext>
            </a:extLst>
          </p:cNvPr>
          <p:cNvSpPr txBox="1"/>
          <p:nvPr/>
        </p:nvSpPr>
        <p:spPr>
          <a:xfrm>
            <a:off x="2086298" y="3498016"/>
            <a:ext cx="4991611" cy="64633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Cool kids: {'Fox', 'Cheryl', 'Pete'}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Cool kids: Fox – Cheryl – Pete - Lisha</a:t>
            </a:r>
          </a:p>
          <a:p>
            <a:r>
              <a:rPr lang="en-US" sz="1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AttributeError</a:t>
            </a:r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 '</a:t>
            </a:r>
            <a:r>
              <a:rPr lang="en-US" sz="1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frozenset</a:t>
            </a:r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' object has no attribute 'add'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0B525105-364E-4AA5-9D85-824C20A1EE6E}"/>
              </a:ext>
            </a:extLst>
          </p:cNvPr>
          <p:cNvSpPr txBox="1">
            <a:spLocks/>
          </p:cNvSpPr>
          <p:nvPr/>
        </p:nvSpPr>
        <p:spPr bwMode="auto">
          <a:xfrm>
            <a:off x="289955" y="4317637"/>
            <a:ext cx="8564088" cy="409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sz="1800" dirty="0"/>
              <a:t>Sets have methods for </a:t>
            </a:r>
            <a:r>
              <a:rPr lang="en-US" sz="1800" b="1" dirty="0">
                <a:solidFill>
                  <a:srgbClr val="00CC00"/>
                </a:solidFill>
              </a:rPr>
              <a:t>intersection()</a:t>
            </a:r>
            <a:r>
              <a:rPr lang="en-US" sz="1800" dirty="0"/>
              <a:t>, </a:t>
            </a:r>
            <a:r>
              <a:rPr lang="en-US" sz="1800" b="1" dirty="0">
                <a:solidFill>
                  <a:srgbClr val="00CC00"/>
                </a:solidFill>
              </a:rPr>
              <a:t>difference()</a:t>
            </a:r>
            <a:r>
              <a:rPr lang="en-US" sz="1800" dirty="0"/>
              <a:t>, and </a:t>
            </a:r>
            <a:r>
              <a:rPr lang="en-US" sz="1800" b="1" dirty="0">
                <a:solidFill>
                  <a:srgbClr val="00CC00"/>
                </a:solidFill>
              </a:rPr>
              <a:t>union()</a:t>
            </a:r>
            <a:r>
              <a:rPr lang="en-US" sz="1800" dirty="0"/>
              <a:t> – see spec for more! </a:t>
            </a:r>
          </a:p>
        </p:txBody>
      </p:sp>
    </p:spTree>
    <p:extLst>
      <p:ext uri="{BB962C8B-B14F-4D97-AF65-F5344CB8AC3E}">
        <p14:creationId xmlns:p14="http://schemas.microsoft.com/office/powerpoint/2010/main" val="349763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D27C81-0F78-4773-928A-BE663A580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927653"/>
            <a:ext cx="8564088" cy="49485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 dictionary, also called an associative array or map, connects keys to values: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0929B7-CCFC-4041-A0D0-2D9E4D260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5" y="416144"/>
            <a:ext cx="8496235" cy="592512"/>
          </a:xfrm>
        </p:spPr>
        <p:txBody>
          <a:bodyPr/>
          <a:lstStyle/>
          <a:p>
            <a:pPr algn="ctr"/>
            <a:r>
              <a:rPr lang="en-US" dirty="0"/>
              <a:t>Dictionaries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950BE-643B-4E4A-9DDC-1A0F5C3E75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0F66B7-DEAE-406B-8E9D-15EE539713C4}"/>
              </a:ext>
            </a:extLst>
          </p:cNvPr>
          <p:cNvSpPr txBox="1"/>
          <p:nvPr/>
        </p:nvSpPr>
        <p:spPr>
          <a:xfrm>
            <a:off x="1348566" y="1351215"/>
            <a:ext cx="6446868" cy="267765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character =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dict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character[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"first"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 =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"Alberta"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character[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"last"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 =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"Gator"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character[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"age"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 = 37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"age"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character: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"Age:"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character[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"age"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])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dogectives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{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"Such"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"slither"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 "Very"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: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"reptiles"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"Many"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"running"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key, value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dogectives.items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(): </a:t>
            </a:r>
            <a:r>
              <a:rPr lang="en-US" sz="1200" dirty="0">
                <a:solidFill>
                  <a:schemeClr val="accent5"/>
                </a:solidFill>
                <a:latin typeface="Consolas" panose="020B0609020204030204" pitchFamily="49" charset="0"/>
              </a:rPr>
              <a:t># Iteration on </a:t>
            </a:r>
            <a:r>
              <a:rPr lang="en-US" sz="1200" dirty="0" err="1">
                <a:solidFill>
                  <a:schemeClr val="accent5"/>
                </a:solidFill>
                <a:latin typeface="Consolas" panose="020B0609020204030204" pitchFamily="49" charset="0"/>
              </a:rPr>
              <a:t>dict</a:t>
            </a:r>
            <a:r>
              <a:rPr lang="en-US" sz="1200" dirty="0">
                <a:solidFill>
                  <a:schemeClr val="accent5"/>
                </a:solidFill>
                <a:latin typeface="Consolas" panose="020B0609020204030204" pitchFamily="49" charset="0"/>
              </a:rPr>
              <a:t>() yields keys!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print(key, value, end=". ")</a:t>
            </a: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else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"Wow."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132156-97B0-4B3A-869E-183C0294AEB8}"/>
              </a:ext>
            </a:extLst>
          </p:cNvPr>
          <p:cNvSpPr txBox="1"/>
          <p:nvPr/>
        </p:nvSpPr>
        <p:spPr>
          <a:xfrm>
            <a:off x="1348566" y="4096088"/>
            <a:ext cx="6446868" cy="46166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Age</a:t>
            </a:r>
            <a:r>
              <a:rPr lang="en-US" sz="120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37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Such slither.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0B525105-364E-4AA5-9D85-824C20A1EE6E}"/>
              </a:ext>
            </a:extLst>
          </p:cNvPr>
          <p:cNvSpPr txBox="1">
            <a:spLocks/>
          </p:cNvSpPr>
          <p:nvPr/>
        </p:nvSpPr>
        <p:spPr bwMode="auto">
          <a:xfrm>
            <a:off x="289956" y="4537145"/>
            <a:ext cx="8564088" cy="409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sz="1800" dirty="0"/>
              <a:t>NOTE: There is no promise on ordering! See also </a:t>
            </a:r>
            <a:r>
              <a:rPr lang="en-US" sz="1800" b="1" dirty="0">
                <a:solidFill>
                  <a:srgbClr val="00CC00"/>
                </a:solidFill>
              </a:rPr>
              <a:t>keys() </a:t>
            </a:r>
            <a:r>
              <a:rPr lang="en-US" sz="1800" dirty="0"/>
              <a:t>and </a:t>
            </a:r>
            <a:r>
              <a:rPr lang="en-US" sz="1800" b="1" dirty="0">
                <a:solidFill>
                  <a:srgbClr val="00CC00"/>
                </a:solidFill>
              </a:rPr>
              <a:t>values() </a:t>
            </a:r>
            <a:r>
              <a:rPr lang="en-US" sz="1800" dirty="0"/>
              <a:t>methods.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1960B65-6F79-4391-9649-BA717929BCCF}"/>
              </a:ext>
            </a:extLst>
          </p:cNvPr>
          <p:cNvSpPr/>
          <p:nvPr/>
        </p:nvSpPr>
        <p:spPr>
          <a:xfrm rot="5400000">
            <a:off x="4412914" y="3944256"/>
            <a:ext cx="250314" cy="264271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3B413A-368F-4FB1-87D3-99B73AAE8C88}"/>
              </a:ext>
            </a:extLst>
          </p:cNvPr>
          <p:cNvSpPr/>
          <p:nvPr/>
        </p:nvSpPr>
        <p:spPr>
          <a:xfrm>
            <a:off x="2531058" y="4276179"/>
            <a:ext cx="14067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Very reptiles.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01FEAF-8036-4756-98B9-06779E2F258E}"/>
              </a:ext>
            </a:extLst>
          </p:cNvPr>
          <p:cNvSpPr/>
          <p:nvPr/>
        </p:nvSpPr>
        <p:spPr>
          <a:xfrm>
            <a:off x="3788725" y="4280754"/>
            <a:ext cx="12881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Many running.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32A4D2-AEB3-4B5B-9948-AD1FE5BDF79C}"/>
              </a:ext>
            </a:extLst>
          </p:cNvPr>
          <p:cNvSpPr/>
          <p:nvPr/>
        </p:nvSpPr>
        <p:spPr>
          <a:xfrm>
            <a:off x="4967110" y="4280754"/>
            <a:ext cx="8841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Wow.</a:t>
            </a:r>
          </a:p>
        </p:txBody>
      </p:sp>
    </p:spTree>
    <p:extLst>
      <p:ext uri="{BB962C8B-B14F-4D97-AF65-F5344CB8AC3E}">
        <p14:creationId xmlns:p14="http://schemas.microsoft.com/office/powerpoint/2010/main" val="372430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8" grpId="0"/>
      <p:bldP spid="9" grpId="0" animBg="1"/>
      <p:bldP spid="5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D27C81-0F78-4773-928A-BE663A580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963017"/>
            <a:ext cx="8564088" cy="49485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Python iterative loop is equivalent to “for-each” in other languages: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0929B7-CCFC-4041-A0D0-2D9E4D260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5" y="451508"/>
            <a:ext cx="8496235" cy="592512"/>
          </a:xfrm>
        </p:spPr>
        <p:txBody>
          <a:bodyPr/>
          <a:lstStyle/>
          <a:p>
            <a:pPr algn="ctr"/>
            <a:r>
              <a:rPr lang="en-US" dirty="0"/>
              <a:t>Pythonic For-Loops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950BE-643B-4E4A-9DDC-1A0F5C3E75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0F66B7-DEAE-406B-8E9D-15EE539713C4}"/>
              </a:ext>
            </a:extLst>
          </p:cNvPr>
          <p:cNvSpPr txBox="1"/>
          <p:nvPr/>
        </p:nvSpPr>
        <p:spPr>
          <a:xfrm>
            <a:off x="1214461" y="1382964"/>
            <a:ext cx="4329506" cy="212365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rick_joke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[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"They ate her left side!"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   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"She’s all right."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   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"ALL-RIGHT!"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line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rick_joke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"CAHRL!"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line)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carls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[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"CARL!"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 * 2		</a:t>
            </a:r>
            <a:r>
              <a:rPr lang="en-US" sz="1200" dirty="0">
                <a:solidFill>
                  <a:schemeClr val="accent5"/>
                </a:solidFill>
                <a:latin typeface="Consolas" panose="020B0609020204030204" pitchFamily="49" charset="0"/>
              </a:rPr>
              <a:t> #</a:t>
            </a:r>
            <a:r>
              <a:rPr lang="en-US" sz="1200" dirty="0">
                <a:solidFill>
                  <a:schemeClr val="accent4"/>
                </a:solidFill>
                <a:latin typeface="Consolas" panose="020B0609020204030204" pitchFamily="49" charset="0"/>
              </a:rPr>
              <a:t> ["CARL!", "CARL!"]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index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range(0,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len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carls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print(index,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"-"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carls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[index])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132156-97B0-4B3A-869E-183C0294AEB8}"/>
              </a:ext>
            </a:extLst>
          </p:cNvPr>
          <p:cNvSpPr txBox="1"/>
          <p:nvPr/>
        </p:nvSpPr>
        <p:spPr>
          <a:xfrm>
            <a:off x="1217971" y="3668127"/>
            <a:ext cx="4329506" cy="101566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CAHRL! They ate her left side!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CAHRL! She's all right.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CAHRL! ALL-RIGHT!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0 - CARL!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1 - CARL!</a:t>
            </a:r>
          </a:p>
        </p:txBody>
      </p:sp>
      <p:pic>
        <p:nvPicPr>
          <p:cNvPr id="6" name="Picture 5" descr="A group of people around each other&#10;&#10;Description automatically generated">
            <a:extLst>
              <a:ext uri="{FF2B5EF4-FFF2-40B4-BE49-F238E27FC236}">
                <a16:creationId xmlns:a16="http://schemas.microsoft.com/office/drawing/2014/main" id="{D68F3211-C626-4085-B9AC-4D477E252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300" y="1382964"/>
            <a:ext cx="2207239" cy="330082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28533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D27C81-0F78-4773-928A-BE663A580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1087001"/>
            <a:ext cx="8564088" cy="49485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We can also </a:t>
            </a:r>
            <a:r>
              <a:rPr lang="en-US" b="1" dirty="0">
                <a:solidFill>
                  <a:srgbClr val="00CC00"/>
                </a:solidFill>
              </a:rPr>
              <a:t>enumerate</a:t>
            </a:r>
            <a:r>
              <a:rPr lang="en-US" dirty="0"/>
              <a:t> an </a:t>
            </a:r>
            <a:r>
              <a:rPr lang="en-US" dirty="0" err="1"/>
              <a:t>iterable</a:t>
            </a:r>
            <a:r>
              <a:rPr lang="en-US" dirty="0"/>
              <a:t> to get its elements along with the indices: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0929B7-CCFC-4041-A0D0-2D9E4D260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5" y="513500"/>
            <a:ext cx="8496235" cy="592512"/>
          </a:xfrm>
        </p:spPr>
        <p:txBody>
          <a:bodyPr/>
          <a:lstStyle/>
          <a:p>
            <a:pPr algn="ctr"/>
            <a:r>
              <a:rPr lang="en-US" dirty="0" err="1"/>
              <a:t>Iterable</a:t>
            </a:r>
            <a:r>
              <a:rPr lang="en-US" dirty="0"/>
              <a:t> Enumeration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950BE-643B-4E4A-9DDC-1A0F5C3E75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0F66B7-DEAE-406B-8E9D-15EE539713C4}"/>
              </a:ext>
            </a:extLst>
          </p:cNvPr>
          <p:cNvSpPr txBox="1"/>
          <p:nvPr/>
        </p:nvSpPr>
        <p:spPr>
          <a:xfrm>
            <a:off x="712356" y="1535365"/>
            <a:ext cx="4604307" cy="138499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survivors = 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“</a:t>
            </a:r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Zenitsu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 “</a:t>
            </a:r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Tanjiro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 “</a:t>
            </a:r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Kanao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 “</a:t>
            </a:r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Genya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“Final Selection Results:"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place, slayer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enumerate(survivors, 1):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print(place,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 "-"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, slayer)</a:t>
            </a: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else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"\n---End of enrollment"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132156-97B0-4B3A-869E-183C0294AEB8}"/>
              </a:ext>
            </a:extLst>
          </p:cNvPr>
          <p:cNvSpPr txBox="1"/>
          <p:nvPr/>
        </p:nvSpPr>
        <p:spPr>
          <a:xfrm>
            <a:off x="712355" y="3070618"/>
            <a:ext cx="4604307" cy="138499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Final Selection Results: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1 -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Zenitsu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2 -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Tanjiro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3 -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Kanao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4 -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Genya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---End of enrollment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8AC373-099E-4F15-ACFC-695B292B51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2" b="162"/>
          <a:stretch/>
        </p:blipFill>
        <p:spPr>
          <a:xfrm>
            <a:off x="5508660" y="1535365"/>
            <a:ext cx="2926080" cy="291659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14910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</p:bldLst>
  </p:timing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33448</TotalTime>
  <Words>705</Words>
  <Application>Microsoft Office PowerPoint</Application>
  <PresentationFormat>On-screen Show (16:9)</PresentationFormat>
  <Paragraphs>107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Cambria</vt:lpstr>
      <vt:lpstr>Consolas</vt:lpstr>
      <vt:lpstr>Rockwell</vt:lpstr>
      <vt:lpstr>Wingdings</vt:lpstr>
      <vt:lpstr>PNE Theme Slide Deck</vt:lpstr>
      <vt:lpstr>Encoding, Hashing, &amp; Loops</vt:lpstr>
      <vt:lpstr>String Encoding / Decoding</vt:lpstr>
      <vt:lpstr>Sets</vt:lpstr>
      <vt:lpstr>Dictionaries</vt:lpstr>
      <vt:lpstr>Pythonic For-Loops</vt:lpstr>
      <vt:lpstr>Iterable Enumeration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jennifercremer@gmail.com</cp:lastModifiedBy>
  <cp:revision>701</cp:revision>
  <cp:lastPrinted>2014-01-31T19:29:42Z</cp:lastPrinted>
  <dcterms:created xsi:type="dcterms:W3CDTF">2013-09-18T13:46:37Z</dcterms:created>
  <dcterms:modified xsi:type="dcterms:W3CDTF">2021-05-15T19:10:48Z</dcterms:modified>
</cp:coreProperties>
</file>